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theme/theme11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3.xml" ContentType="application/vnd.openxmlformats-officedocument.theme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40"/>
  </p:notesMasterIdLst>
  <p:handoutMasterIdLst>
    <p:handoutMasterId r:id="rId41"/>
  </p:handoutMasterIdLst>
  <p:sldIdLst>
    <p:sldId id="270" r:id="rId17"/>
    <p:sldId id="526" r:id="rId18"/>
    <p:sldId id="575" r:id="rId19"/>
    <p:sldId id="554" r:id="rId20"/>
    <p:sldId id="581" r:id="rId21"/>
    <p:sldId id="3042" r:id="rId22"/>
    <p:sldId id="262" r:id="rId23"/>
    <p:sldId id="263" r:id="rId24"/>
    <p:sldId id="576" r:id="rId25"/>
    <p:sldId id="261" r:id="rId26"/>
    <p:sldId id="577" r:id="rId27"/>
    <p:sldId id="578" r:id="rId28"/>
    <p:sldId id="3043" r:id="rId29"/>
    <p:sldId id="264" r:id="rId30"/>
    <p:sldId id="579" r:id="rId31"/>
    <p:sldId id="265" r:id="rId32"/>
    <p:sldId id="580" r:id="rId33"/>
    <p:sldId id="266" r:id="rId34"/>
    <p:sldId id="3033" r:id="rId35"/>
    <p:sldId id="3041" r:id="rId36"/>
    <p:sldId id="1072" r:id="rId37"/>
    <p:sldId id="3044" r:id="rId38"/>
    <p:sldId id="267" r:id="rId39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88888"/>
    <a:srgbClr val="990000"/>
    <a:srgbClr val="03447C"/>
    <a:srgbClr val="054783"/>
    <a:srgbClr val="D9D9D9"/>
    <a:srgbClr val="FFFFFF"/>
    <a:srgbClr val="000000"/>
    <a:srgbClr val="E9002F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95694" autoAdjust="0"/>
  </p:normalViewPr>
  <p:slideViewPr>
    <p:cSldViewPr snapToGrid="0" snapToObjects="1">
      <p:cViewPr varScale="1">
        <p:scale>
          <a:sx n="103" d="100"/>
          <a:sy n="103" d="100"/>
        </p:scale>
        <p:origin x="192" y="53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20" Type="http://schemas.openxmlformats.org/officeDocument/2006/relationships/slide" Target="slides/slide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b9734ce7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b9734ce7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763" y="1732600"/>
            <a:ext cx="11365238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4514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  <p:sldLayoutId id="21474842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xu.com/" TargetMode="Externa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IBlfJerAcRw?feature=oembed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www.youtube.com/watch?v=vHHBptK2RU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xu.com/" TargetMode="External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IBlfJerAcRw?feature=oembed" TargetMode="External"/><Relationship Id="rId5" Type="http://schemas.openxmlformats.org/officeDocument/2006/relationships/image" Target="../media/image31.jpeg"/><Relationship Id="rId4" Type="http://schemas.openxmlformats.org/officeDocument/2006/relationships/hyperlink" Target="https://www.youtube.com/watch?v=vHHBptK2RUo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HHBptK2RUo" TargetMode="Externa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cc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Soundn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://web.mit.edu/16.399/www/lecture_03-proofs/Cousot_MIT_2005_Course_03_4-1.pdf" TargetMode="External"/><Relationship Id="rId4" Type="http://schemas.openxmlformats.org/officeDocument/2006/relationships/hyperlink" Target="http://web.mit.edu/16.399/www/lecture_15-approximation/Cousot_MIT_2005_Course_15_4-1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112839"/>
            <a:ext cx="6934199" cy="1666875"/>
          </a:xfrm>
        </p:spPr>
        <p:txBody>
          <a:bodyPr/>
          <a:lstStyle/>
          <a:p>
            <a:r>
              <a:rPr lang="zh-CN" altLang="zh-CN" dirty="0"/>
              <a:t>基于代数化元语言和执行框架进行模型综合和评估</a:t>
            </a:r>
            <a:endParaRPr lang="zh-CN" altLang="en-US" dirty="0"/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清华大学 顾学雍教授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2021-XX-XX</a:t>
            </a:r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系统代数的方法论：AoS Methodology</a:t>
            </a: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357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系统代数： 以代数的语言逻辑，表述(Represent)系统的参与对象与交互关系。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命名空间：为系统的参与对象(Object)命名（赋予严谨的算元命名规则）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表述关系：以代数算符，表达算元（Object）之间的交互关系，并表述复合关系的结构。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对系统的参与元素讲清楚AoS方法是什么，即讲清楚What</a:t>
            </a:r>
            <a:endParaRPr sz="200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200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系统代数的边界：代数的封闭性(Closure property)就是代数表达式（Expression）的可达性（Reachability），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可达性：图论(Graph)的表达形式和语意，适用于凸显系统的边界和结构特性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系统生成步骤：编码(Encode), 枚举(Enumerate), 评估(Evaluate), 3E 语言算符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代数化元语言：所有特定领域的系统描述语言，均可根据上述的 3E 语言算符，编码，枚举，并评估（比对计算结果）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AoS方法的边界是什么，AoS方法核心原理，AoS方法的步骤，什么是代数化的元语言…….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 Tools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工具是高效使用方法进行工作的手段，需要介绍一下是否开发了相关工具，及工具的实际情况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0093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目前，在业界有哪些案例，包括正在使用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的项目，或者已经完成的项目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从这些项目中，是否达成项目立项之初的初衷或者目标，或者有哪些经验总结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96432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系统代数AoS的应用案例：Examples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481392" y="1043808"/>
            <a:ext cx="11046088" cy="341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目前，在业界有哪些案例，包括正在使用AoS的项目，或者已经完成的项目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MIT 用 AoS击败波音公司(Boeing)争取到了NASA的两年科研项目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AoS的开发团队，成立了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DataXu.com</a:t>
            </a:r>
            <a:r>
              <a:rPr sz="1200"/>
              <a:t> ，专注在大数据的应用领域，建立了实时广告领域的信息交易标准语言，后来卖给了 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"/>
              </a:rPr>
              <a:t>Roku.com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 u="sng">
              <a:solidFill>
                <a:srgbClr val="C7000B"/>
              </a:solidFill>
              <a:uFill>
                <a:solidFill>
                  <a:srgbClr val="C7000B"/>
                </a:solidFill>
              </a:uFill>
              <a:hlinkClick r:id="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 u="sng">
              <a:solidFill>
                <a:srgbClr val="C7000B"/>
              </a:solidFill>
              <a:uFill>
                <a:solidFill>
                  <a:srgbClr val="C7000B"/>
                </a:solidFill>
              </a:uFill>
              <a:hlinkClick r:id="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从这些项目中，是否达成项目立项之初的初衷或者目标，或者有哪些经验总结……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系统的建模复杂程度度，可通过命名空间的管理来规范 （从而可严谨地，通过建模语言的词汇的管理来控制建模工具的复杂程度）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表述系统的复杂特性，需要一个万用的元语言来词汇量，从而降低建模难度与系统复杂度需求，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适合特定领域的系统描述语言（Domain Specific Language， DSL），可通过3E方法，编码、枚举、评估</a:t>
            </a:r>
          </a:p>
          <a:p>
            <a:pPr marL="1828918" lvl="3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在2019年，Patrick Cousot 的演讲中（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A2I</a:t>
            </a:r>
            <a:r>
              <a:rPr sz="1200"/>
              <a:t>），就提出了如何使用抽象解释的计算方法，自动地处理模型空间的表述正确性等的问题。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项目的初衷是解决规模化的系统建构与评估的问题，后来的多个应用基本上论证了这个方法论的方向的可行性与有效性。</a:t>
            </a:r>
          </a:p>
        </p:txBody>
      </p:sp>
      <p:pic>
        <p:nvPicPr>
          <p:cNvPr id="12795" name="Abstract Interpretation With Professor Patrick Cousot | Lecture Series on AI #11 | J.P. Morgan" descr="Abstract Interpretation With Professor Patrick Cousot | Lecture Series on AI #11 | J.P. Morgan"/>
          <p:cNvPicPr>
            <a:picLocks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391" y="5249537"/>
            <a:ext cx="2656291" cy="149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7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79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7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7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9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基于网页界面的系统表达形式与命名空间管理</a:t>
            </a:r>
          </a:p>
        </p:txBody>
      </p:sp>
      <p:sp>
        <p:nvSpPr>
          <p:cNvPr id="12798" name="内容占位符 2"/>
          <p:cNvSpPr txBox="1"/>
          <p:nvPr/>
        </p:nvSpPr>
        <p:spPr>
          <a:xfrm>
            <a:off x="481392" y="1043808"/>
            <a:ext cx="11046088" cy="341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目前，在业界有哪些案例，包括正在使用AoS的项目，或者已经完成的项目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MIT 用 AoS击败波音公司(Boeing)争取到了NASA的两年科研项目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AoS的开发团队，成立了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DataXu.com</a:t>
            </a:r>
            <a:r>
              <a:rPr sz="1200"/>
              <a:t> ，专注在大数据的应用领域，建立了实时广告领域的信息交易标准语言，后来卖给了 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"/>
              </a:rPr>
              <a:t>Roku.com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 u="sng">
              <a:solidFill>
                <a:srgbClr val="C7000B"/>
              </a:solidFill>
              <a:uFill>
                <a:solidFill>
                  <a:srgbClr val="C7000B"/>
                </a:solidFill>
              </a:uFill>
              <a:hlinkClick r:id="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 u="sng">
              <a:solidFill>
                <a:srgbClr val="C7000B"/>
              </a:solidFill>
              <a:uFill>
                <a:solidFill>
                  <a:srgbClr val="C7000B"/>
                </a:solidFill>
              </a:uFill>
              <a:hlinkClick r:id="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从这些项目中，是否达成项目立项之初的初衷或者目标，或者有哪些经验总结……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系统的建模复杂程度度，可通过命名空间的管理来规范 （从而可严谨地，通过建模语言的词汇的管理来控制建模工具的复杂程度）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表述系统的复杂特性，需要一个万用的元语言来词汇量，从而降低建模难度与系统复杂度需求，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适合特定领域的系统描述语言（Domain Specific Language， DSL），可通过3E方法，编码、枚举、评估</a:t>
            </a:r>
          </a:p>
          <a:p>
            <a:pPr marL="1828918" lvl="3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在2019年，Patrick Cousot 的演讲中（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A2I</a:t>
            </a:r>
            <a:r>
              <a:rPr sz="1200"/>
              <a:t>），就提出了如何使用抽象解释的计算方法，自动地处理模型空间的表述正确性等的问题。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项目的初衷是解决规模化的系统建构与评估的问题，后来的多个应用基本上论证了这个方法论的方向的可行性与有效性。</a:t>
            </a:r>
          </a:p>
        </p:txBody>
      </p:sp>
      <p:pic>
        <p:nvPicPr>
          <p:cNvPr id="12799" name="Abstract Interpretation With Professor Patrick Cousot | Lecture Series on AI #11 | J.P. Morgan" descr="Abstract Interpretation With Professor Patrick Cousot | Lecture Series on AI #11 | J.P. Morgan"/>
          <p:cNvPicPr>
            <a:picLocks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391" y="5249537"/>
            <a:ext cx="2656291" cy="149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7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79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7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7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9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在实际使用中存在哪些优势，哪些劣势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下一步改进的方向是什么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75698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Next Steps ： Searching for Invariants（通过计算持续精炼系统的不变性）</a:t>
            </a:r>
          </a:p>
        </p:txBody>
      </p:sp>
      <p:sp>
        <p:nvSpPr>
          <p:cNvPr id="12802" name="内容占位符 2"/>
          <p:cNvSpPr txBox="1"/>
          <p:nvPr/>
        </p:nvSpPr>
        <p:spPr>
          <a:xfrm>
            <a:off x="506793" y="1097455"/>
            <a:ext cx="11046088" cy="339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在实际使用中存在哪些优势，哪些劣势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在现实的应用环境中，数据的采集与认证，在云服务的技术不断成熟过程中，从瓶颈成为了常态。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下一步改进的方向是什么…….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使用云原生的软件架构，建立从边缘计算到超级计算的知识管理平台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思维定式若不可避免，则应建立在可泛用于所有时空尺度的抽象规则之上 （表述结构标准的万用性， Universal Data Abstraction）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根据代数与拓扑等抽象关系的逻辑，建立对系统编码、枚举、评估的元语言标准。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根据元语言标准，梳理系统特征的表述策略，同时避免因文化或技术的差异，放大决策者比较系统设计方案的偏见或冲突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判别冲突来自系统结构还是参与方的故意行为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建构包括人群组织行为的系统测试方法论 （Extreme Learning Process, XLP)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结合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Abstract</a:t>
            </a:r>
            <a:r>
              <a:rPr sz="1200" baseline="41666"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 Interpretation</a:t>
            </a:r>
            <a:r>
              <a:rPr sz="1200"/>
              <a:t>（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A2I</a:t>
            </a:r>
            <a:r>
              <a:rPr sz="1200"/>
              <a:t>）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的原理，建立对模型的Soundness, Precision, Terminability的评估核心。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for Huawei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对于华为有哪些建议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对于您熟悉华为在印尼的数据中心等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Proposal for Huawei</a:t>
            </a:r>
          </a:p>
        </p:txBody>
      </p:sp>
      <p:sp>
        <p:nvSpPr>
          <p:cNvPr id="12805" name="内容占位符 2"/>
          <p:cNvSpPr txBox="1"/>
          <p:nvPr/>
        </p:nvSpPr>
        <p:spPr>
          <a:xfrm>
            <a:off x="506793" y="1097456"/>
            <a:ext cx="11046088" cy="4245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对于华为有哪些建议…….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建构复杂产业系统需要超越规模尺度(Scale Free)的方法论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决策的方法论必须要建立在无特定物理尺度的成熟与完备的辩证法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代数，逻辑，拓扑等知识体系均为无限定尺度的成熟辩证方法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(Curry-Howard-Lambek Isomorphism 证明了三者之间的相通性，也间接指引了决策过程的可计算性）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对于您熟悉华为在印尼的科技战略布局等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印尼的国家领导阶层相对年轻，并且充满了成长与扩张的雄心壮志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国家层次的人工智能布局，无可避免地要从教育的内容着手 （有百分之25的本土原生内容条款）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人工智能与知识管理和系统决策辩证是无可分割的数据化（不仅是数字化）基础建设，需要成熟的技术系统集成商来引导其国家战略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决策与辨证方法的源头，来自对数理逻辑的知识，而不仅是对工程技术的熟练程度与效率，因此，能长期合作与互相依存的条件，就是：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基于可普及的人工智能与人机互动技术，帮助印尼开发可普及的底层数理逻辑知识内容，并深植于其思想辨证的过程中。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895" y="2034045"/>
            <a:ext cx="5662044" cy="40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221255" y="212692"/>
            <a:ext cx="102627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altLang="zh-TW" sz="3733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Category Theory can generate concrete solutions</a:t>
            </a:r>
            <a:endParaRPr lang="zh-CN" altLang="en-US" sz="3733" dirty="0">
              <a:latin typeface="STXinwei" panose="02010800040101010101" pitchFamily="2" charset="-122"/>
              <a:ea typeface="STXinwei" panose="02010800040101010101" pitchFamily="2" charset="-122"/>
              <a:cs typeface="Arial" charset="0"/>
              <a:sym typeface="Arial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140641" y="1361373"/>
            <a:ext cx="6548488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1867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Represents</a:t>
            </a:r>
            <a:r>
              <a:rPr lang="es-ES" sz="1867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</a:t>
            </a:r>
            <a:r>
              <a:rPr lang="es-ES" sz="1867" b="1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Technologically</a:t>
            </a:r>
            <a:r>
              <a:rPr lang="es-ES" sz="1867" b="1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</a:t>
            </a:r>
            <a:r>
              <a:rPr lang="es-ES" sz="1867" b="1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Feasible</a:t>
            </a:r>
            <a:r>
              <a:rPr lang="es-ES" sz="1867" b="1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</a:t>
            </a:r>
            <a:r>
              <a:rPr lang="es-ES" sz="1867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trajectories</a:t>
            </a:r>
            <a:r>
              <a:rPr lang="es-ES" sz="1867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to </a:t>
            </a:r>
            <a:r>
              <a:rPr lang="es-ES" sz="1867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the</a:t>
            </a:r>
            <a:r>
              <a:rPr lang="es-ES" sz="1867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</a:t>
            </a:r>
            <a:r>
              <a:rPr lang="es-ES" sz="1867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moon</a:t>
            </a:r>
            <a:endParaRPr lang="es-ES" sz="1867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060078" y="1201793"/>
            <a:ext cx="4822791" cy="1282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32">
              <a:lnSpc>
                <a:spcPct val="80000"/>
              </a:lnSpc>
              <a:defRPr/>
            </a:pPr>
            <a:r>
              <a:rPr lang="en-US" altLang="ja-JP" sz="1600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NKS 2004, MIT</a:t>
            </a:r>
            <a:br>
              <a:rPr lang="en-US" altLang="ja-JP" sz="1600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</a:br>
            <a:r>
              <a:rPr lang="en-US" altLang="ja-JP" sz="1600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A New Kind of Language for Complex Engineering Systems </a:t>
            </a:r>
          </a:p>
          <a:p>
            <a:pPr defTabSz="914332">
              <a:lnSpc>
                <a:spcPct val="80000"/>
              </a:lnSpc>
              <a:defRPr/>
            </a:pPr>
            <a:r>
              <a:rPr lang="en-US" altLang="ja-JP" sz="1600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Case Study: NASA’s Apollo Program</a:t>
            </a:r>
            <a:br>
              <a:rPr lang="en-US" altLang="ja-JP" sz="160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</a:br>
            <a:r>
              <a:rPr lang="en-US" altLang="ja-JP" sz="1600" dirty="0">
                <a:solidFill>
                  <a:srgbClr val="ED7D3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Benjamin Koo</a:t>
            </a:r>
          </a:p>
          <a:p>
            <a:pPr defTabSz="914332">
              <a:lnSpc>
                <a:spcPct val="80000"/>
              </a:lnSpc>
              <a:defRPr/>
            </a:pPr>
            <a:r>
              <a:rPr lang="en-US" altLang="ja-JP" sz="1600" dirty="0">
                <a:solidFill>
                  <a:srgbClr val="ED7D3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Edward F. Crawley</a:t>
            </a:r>
            <a:endParaRPr lang="es-ES" sz="160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D792A0-D249-4C43-8CC9-03D841A2F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663" y="2628869"/>
            <a:ext cx="56232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8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9925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议题相关（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日下午电话讨论总结）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48559" y="696136"/>
            <a:ext cx="11137475" cy="58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会议背景：华为系统领域技术大会，聚焦复杂系统，聚焦方法和技术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</a:p>
          <a:p>
            <a:pPr marL="177800" indent="-177800"/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议题时间：</a:t>
            </a:r>
            <a:r>
              <a:rPr lang="en-US" altLang="zh-CN" sz="1200" i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2021-11-03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09:30 – XX:XX 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（暂时定为第一个议题）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议题时长：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分钟，暂时按照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分钟左右准备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与会人员：华为架构与设计体系人员，长期在华为从事具体产品的架构与设计，经验较丰富，年龄在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35+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左右及以上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与会人数：现场预计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人左右（考虑疫情因素），网上接入人数很多时候更多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材料页数：暂不限制，以讲清楚为主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：如何挖掘该方向及顾老师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：余正军在研究架构决策课题时，仔细研究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Edward Crawley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的复杂系统书籍，挖掘到顾老师研究内容，并采用谷歌搜索到顾老师在清华大学从事教学和研究，因此直接联系邮箱。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：是否可以录像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来华为分享，也是在学术领域在业界做报告的一个实践。希望可以录像，华为官方录像或顾老师自己录像。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：余正军与会议组织方确认是否录像，再正式回复顾老师。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：是否需要付费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按照一般惯例即可，邀请来华为分享已经是一件很高兴的事情。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：余正军与会议组织方确认，并正式回复。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9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650" y="329103"/>
            <a:ext cx="936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4800" kern="0" dirty="0"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47" y="1190877"/>
            <a:ext cx="10022665" cy="2260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25" y="3741749"/>
            <a:ext cx="4764152" cy="240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688" y="3451369"/>
            <a:ext cx="3740588" cy="31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6189" y="561613"/>
            <a:ext cx="496975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latin typeface="+mj-lt"/>
              </a:rPr>
              <a:t>John </a:t>
            </a:r>
            <a:r>
              <a:rPr lang="en-US" sz="3733" dirty="0" err="1">
                <a:latin typeface="+mj-lt"/>
              </a:rPr>
              <a:t>Baez的</a:t>
            </a:r>
            <a:r>
              <a:rPr lang="en-US" sz="3733" dirty="0" err="1"/>
              <a:t>罗赛塔石碑</a:t>
            </a:r>
            <a:endParaRPr lang="en-US" sz="3733" dirty="0">
              <a:latin typeface="+mj-lt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1037" y="1133540"/>
            <a:ext cx="2914523" cy="1390261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352" y="2651651"/>
            <a:ext cx="9906059" cy="3956413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52" y="249937"/>
            <a:ext cx="1843019" cy="2145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306552" y="2092708"/>
            <a:ext cx="1843019" cy="256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67" dirty="0"/>
              <a:t>I</a:t>
            </a:r>
            <a:r>
              <a:rPr lang="en-TW" sz="1067" dirty="0"/>
              <a:t>mage source: </a:t>
            </a:r>
            <a:r>
              <a:rPr lang="en-TW" sz="1067" dirty="0">
                <a:hlinkClick r:id="rId5"/>
              </a:rPr>
              <a:t>wikipedia</a:t>
            </a:r>
            <a:endParaRPr lang="en-TW" sz="106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789D2-BDC1-8642-AB2C-FF6F685991E6}"/>
              </a:ext>
            </a:extLst>
          </p:cNvPr>
          <p:cNvSpPr txBox="1"/>
          <p:nvPr/>
        </p:nvSpPr>
        <p:spPr>
          <a:xfrm>
            <a:off x="2942387" y="1743895"/>
            <a:ext cx="62215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latin typeface="+mj-lt"/>
              </a:rPr>
              <a:t>(</a:t>
            </a:r>
            <a:r>
              <a:rPr lang="en-US" sz="3733" dirty="0" err="1">
                <a:latin typeface="+mj-lt"/>
              </a:rPr>
              <a:t>不同领域有不同的命名空间</a:t>
            </a:r>
            <a:r>
              <a:rPr lang="en-US" sz="3733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843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References</a:t>
            </a: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154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Algebra of Systems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Algebra of Open and Connected Systems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A Meta Language for Systems Architecting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Extreme Learning Process Owner’s Manual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Category Theory for Scientists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90720" y="1159018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558667"/>
            <a:ext cx="3576321" cy="35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C00000"/>
                </a:solidFill>
              </a:rPr>
              <a:t>AoS Motivation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AoS Methodology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AoS Tools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Examples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Next Step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系统代数的研究背景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Motivation)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11137475" cy="5142706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研究背景与动机：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i="1" dirty="0"/>
              <a:t>2003</a:t>
            </a:r>
            <a:r>
              <a:rPr lang="zh-TW" altLang="en-US" dirty="0"/>
              <a:t>年杨利伟的航天之旅，刺激了美国再度启动载人航天项目的战略需求，</a:t>
            </a:r>
          </a:p>
          <a:p>
            <a:r>
              <a:rPr lang="en-US" i="1" dirty="0"/>
              <a:t>NASA</a:t>
            </a:r>
            <a:r>
              <a:rPr lang="zh-TW" altLang="en-US" dirty="0"/>
              <a:t>组织了麻省理工</a:t>
            </a:r>
            <a:r>
              <a:rPr lang="en-US" altLang="zh-TW" dirty="0"/>
              <a:t>(MIT)</a:t>
            </a:r>
            <a:r>
              <a:rPr lang="zh-TW" altLang="en-US" dirty="0"/>
              <a:t>与波音公司</a:t>
            </a:r>
            <a:r>
              <a:rPr lang="en-US" altLang="zh-TW" dirty="0"/>
              <a:t>(Boeing)</a:t>
            </a:r>
            <a:r>
              <a:rPr lang="zh-TW" altLang="en-US" dirty="0"/>
              <a:t>开始了一个为时六个月的登月方案设计竞赛</a:t>
            </a:r>
          </a:p>
          <a:p>
            <a:r>
              <a:rPr lang="zh-TW" altLang="en-US" dirty="0"/>
              <a:t>项目价值：美国需要通过</a:t>
            </a:r>
            <a:r>
              <a:rPr lang="en-US" i="1" dirty="0"/>
              <a:t>NASA</a:t>
            </a:r>
            <a:r>
              <a:rPr lang="zh-TW" altLang="en-US" dirty="0"/>
              <a:t>向全球证明其系统治理与运作能力的领先地位</a:t>
            </a:r>
          </a:p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Why: </a:t>
            </a:r>
            <a:r>
              <a:rPr lang="zh-TW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面对多领域系统的集成与方案选择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如何在高度不确定的场景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，进行系统建模并</a:t>
            </a:r>
            <a:r>
              <a:rPr lang="zh-TW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保证系统模型的有效性</a:t>
            </a:r>
            <a:endParaRPr lang="en-US" altLang="zh-TW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TW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(Soundness):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系统模型的编码能对应于真实的系统现象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精确性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(Precision)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：系统建模仿真的结果能以严谨的度量衡来比较方案的差异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可终止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(Terminability)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在有限时间与计算资源下，得到有效的系统模型评估结果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系统代数的研究内容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Motivation)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Why: </a:t>
            </a:r>
            <a:r>
              <a:rPr lang="zh-TW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面对多领域系统的集成与方案选择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如何保证系统模型的</a:t>
            </a:r>
            <a:endParaRPr lang="en-US" altLang="zh-TW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TW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(Soundness):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系统模型的编码能对应于真实的系统现象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精确性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(Precision)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：系统建模仿真的结果能以严谨的度量衡来比较方案的差异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可终止</a:t>
            </a:r>
            <a:r>
              <a:rPr lang="en-US" altLang="zh-CN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(Terminability)</a:t>
            </a:r>
            <a:r>
              <a:rPr lang="zh-CN" altLang="en-US" sz="10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在有限时间与计算资源下，得到有效的系统模型评估结果</a:t>
            </a:r>
            <a:endParaRPr lang="en-US" altLang="zh-CN" sz="10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系统模型三要素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15" y="3532782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40181" y="1910067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78381" y="1910067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79048" y="1910067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>
            <a:alphaModFix/>
          </a:blip>
          <a:srcRect l="14103" t="28250" r="13275" b="22064"/>
          <a:stretch/>
        </p:blipFill>
        <p:spPr>
          <a:xfrm>
            <a:off x="8679048" y="3532768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114" y="3417750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0935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8051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66318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020B7D-7A70-C94E-86AF-952BAAF1B58F}"/>
              </a:ext>
            </a:extLst>
          </p:cNvPr>
          <p:cNvSpPr txBox="1"/>
          <p:nvPr/>
        </p:nvSpPr>
        <p:spPr>
          <a:xfrm>
            <a:off x="1590915" y="5860069"/>
            <a:ext cx="877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zh-TW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(Soundness):</a:t>
            </a:r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系统模型的编码能对应于真实的系统现象</a:t>
            </a:r>
            <a:endParaRPr lang="en-US" altLang="zh-CN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精确性</a:t>
            </a:r>
            <a:r>
              <a:rPr lang="en-US" altLang="zh-CN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(Precision)</a:t>
            </a:r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：系统建模仿真的结果能以严谨的度量衡来比较方案的差异</a:t>
            </a:r>
            <a:endParaRPr lang="en-US" altLang="zh-CN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可终止</a:t>
            </a:r>
            <a:r>
              <a:rPr lang="en-US" altLang="zh-CN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(Terminability)</a:t>
            </a:r>
            <a:r>
              <a:rPr lang="zh-CN" altLang="en-US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在有限时间与计算资源下，得到有效的系统模型评估结果</a:t>
            </a:r>
            <a:endParaRPr lang="en-US" altLang="zh-CN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52436" y="250604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80110" y="25186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819393" y="252103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417981" y="1464233"/>
            <a:ext cx="11360800" cy="1643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267" i="1">
                <a:highlight>
                  <a:srgbClr val="FFFFFF"/>
                </a:highlight>
              </a:rPr>
              <a:t>“Everything should be made as simple as possible,</a:t>
            </a:r>
            <a:endParaRPr sz="3267" i="1">
              <a:highlight>
                <a:srgbClr val="FFFFFF"/>
              </a:highlight>
            </a:endParaRPr>
          </a:p>
          <a:p>
            <a:r>
              <a:rPr lang="en" sz="3267" i="1">
                <a:highlight>
                  <a:srgbClr val="FFFFFF"/>
                </a:highlight>
              </a:rPr>
              <a:t>but not simpler.”</a:t>
            </a:r>
            <a:endParaRPr sz="3267" i="1">
              <a:highlight>
                <a:srgbClr val="FFFFFF"/>
              </a:highlight>
            </a:endParaRPr>
          </a:p>
          <a:p>
            <a:pPr marL="609585" indent="-461422" algn="r">
              <a:buSzPts val="1850"/>
              <a:buChar char="-"/>
            </a:pPr>
            <a:r>
              <a:rPr lang="en" sz="2467" i="1">
                <a:highlight>
                  <a:srgbClr val="FFFFFF"/>
                </a:highlight>
              </a:rPr>
              <a:t>Albert Einstein</a:t>
            </a:r>
            <a:endParaRPr sz="2467" i="1">
              <a:highlight>
                <a:srgbClr val="FFFFFF"/>
              </a:highlight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1896581" y="3553900"/>
            <a:ext cx="84036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800">
                <a:latin typeface="Lato"/>
                <a:ea typeface="Lato"/>
                <a:cs typeface="Lato"/>
                <a:sym typeface="Lato"/>
              </a:rPr>
              <a:t>Data Governance: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2800"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2800" b="1" i="1">
                <a:solidFill>
                  <a:srgbClr val="3C78D8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 data practice that attains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2800" b="1" i="1">
                <a:solidFill>
                  <a:srgbClr val="3C78D8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precise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,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2800">
                <a:latin typeface="Lato"/>
                <a:ea typeface="Lato"/>
                <a:cs typeface="Lato"/>
                <a:sym typeface="Lato"/>
              </a:rPr>
              <a:t>yet </a:t>
            </a:r>
            <a:r>
              <a:rPr lang="en" sz="2800" b="1" i="1">
                <a:solidFill>
                  <a:srgbClr val="3C78D8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terminable</a:t>
            </a:r>
            <a:r>
              <a:rPr lang="en" sz="2800">
                <a:latin typeface="Lato"/>
                <a:ea typeface="Lato"/>
                <a:cs typeface="Lato"/>
                <a:sym typeface="Lato"/>
              </a:rPr>
              <a:t>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2800">
                <a:latin typeface="Lato"/>
                <a:ea typeface="Lato"/>
                <a:cs typeface="Lato"/>
                <a:sym typeface="Lato"/>
              </a:rPr>
              <a:t>Data Asset Management.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r>
              <a:rPr lang="en" b="1"/>
              <a:t>The rule for Universal Data Abstraction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 Methodology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重点讲清楚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方法是什么，即讲清楚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方法的边界是什么，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方法核心原理，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方法的步骤，什么是代数化的元语言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3982699622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22407</TotalTime>
  <Words>1498</Words>
  <Application>Microsoft Macintosh PowerPoint</Application>
  <PresentationFormat>Custom</PresentationFormat>
  <Paragraphs>184</Paragraphs>
  <Slides>23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23</vt:i4>
      </vt:variant>
    </vt:vector>
  </HeadingPairs>
  <TitlesOfParts>
    <vt:vector size="5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Arial</vt:lpstr>
      <vt:lpstr>Arial Black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基于代数化元语言和执行框架进行模型综合和评估</vt:lpstr>
      <vt:lpstr>AoS议题相关（10月8日下午电话讨论总结）</vt:lpstr>
      <vt:lpstr>PowerPoint Presentation</vt:lpstr>
      <vt:lpstr>PowerPoint Presentation</vt:lpstr>
      <vt:lpstr>系统代数的研究背景 (AoS Motivation)</vt:lpstr>
      <vt:lpstr>系统代数的研究内容 (AoS Motivation)</vt:lpstr>
      <vt:lpstr>系统模型三要素</vt:lpstr>
      <vt:lpstr>“Everything should be made as simple as possible, but not simpler.” Albert Einstein</vt:lpstr>
      <vt:lpstr>AoS Methodology</vt:lpstr>
      <vt:lpstr>系统代数的方法论：AoS Methodology</vt:lpstr>
      <vt:lpstr>AoS Tools</vt:lpstr>
      <vt:lpstr>Examples</vt:lpstr>
      <vt:lpstr>系统代数AoS的应用案例：Examples</vt:lpstr>
      <vt:lpstr>基于网页界面的系统表达形式与命名空间管理</vt:lpstr>
      <vt:lpstr>Next Steps</vt:lpstr>
      <vt:lpstr>Next Steps ： Searching for Invariants（通过计算持续精炼系统的不变性）</vt:lpstr>
      <vt:lpstr>Proposal for Huawei</vt:lpstr>
      <vt:lpstr>Proposal for Huawei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1117</cp:revision>
  <dcterms:created xsi:type="dcterms:W3CDTF">2019-11-04T08:46:32Z</dcterms:created>
  <dcterms:modified xsi:type="dcterms:W3CDTF">2021-10-14T01:05:55Z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